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65" r:id="rId3"/>
    <p:sldId id="276" r:id="rId4"/>
    <p:sldId id="277" r:id="rId5"/>
    <p:sldId id="286" r:id="rId6"/>
    <p:sldId id="258" r:id="rId7"/>
    <p:sldId id="257" r:id="rId8"/>
    <p:sldId id="273" r:id="rId9"/>
    <p:sldId id="266" r:id="rId10"/>
    <p:sldId id="267" r:id="rId11"/>
    <p:sldId id="281" r:id="rId12"/>
    <p:sldId id="270" r:id="rId13"/>
    <p:sldId id="274" r:id="rId14"/>
    <p:sldId id="269" r:id="rId15"/>
    <p:sldId id="268" r:id="rId16"/>
    <p:sldId id="272" r:id="rId17"/>
    <p:sldId id="271" r:id="rId18"/>
    <p:sldId id="275" r:id="rId19"/>
    <p:sldId id="280" r:id="rId20"/>
    <p:sldId id="259" r:id="rId21"/>
    <p:sldId id="278" r:id="rId22"/>
    <p:sldId id="279" r:id="rId23"/>
    <p:sldId id="282" r:id="rId24"/>
    <p:sldId id="260" r:id="rId25"/>
    <p:sldId id="284" r:id="rId26"/>
    <p:sldId id="261" r:id="rId27"/>
    <p:sldId id="262" r:id="rId28"/>
    <p:sldId id="263" r:id="rId29"/>
    <p:sldId id="264" r:id="rId30"/>
    <p:sldId id="285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101" d="100"/>
          <a:sy n="101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CE7CE-0496-4F86-B67E-0DCE36967BCA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926C5-A6C1-4D79-A828-E2112F71F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73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BF5953-B352-4454-8F6E-1D79762BDAE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23A757-FB18-4193-A623-422799003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stersj@bcsc.k12.in.u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/>
              <a:t>The Senior Project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b="1" dirty="0" smtClean="0"/>
              <a:t>Columbus North High School</a:t>
            </a:r>
            <a:endParaRPr 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333" b="31944"/>
          <a:stretch>
            <a:fillRect/>
          </a:stretch>
        </p:blipFill>
        <p:spPr bwMode="auto">
          <a:xfrm>
            <a:off x="2895600" y="304800"/>
            <a:ext cx="2892425" cy="177482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410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Step 1:  Choosing a Project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Step 2:  Proposal Approval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am I passionate about?</a:t>
            </a:r>
          </a:p>
          <a:p>
            <a:r>
              <a:rPr lang="en-US" dirty="0" smtClean="0"/>
              <a:t>What career(s) am I interested in pursuing?</a:t>
            </a:r>
          </a:p>
          <a:p>
            <a:r>
              <a:rPr lang="en-US" dirty="0" smtClean="0"/>
              <a:t>Which community organization could use my skills and expertise?</a:t>
            </a:r>
          </a:p>
          <a:p>
            <a:r>
              <a:rPr lang="en-US" dirty="0" smtClean="0"/>
              <a:t>What have been my favorite classes in high school?</a:t>
            </a:r>
          </a:p>
          <a:p>
            <a:r>
              <a:rPr lang="en-US" dirty="0" smtClean="0"/>
              <a:t>How can I tie my senior project together with the skills and experiences I learned in high school?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YOURSELF…</a:t>
            </a:r>
            <a:endParaRPr lang="en-US" dirty="0"/>
          </a:p>
        </p:txBody>
      </p:sp>
      <p:pic>
        <p:nvPicPr>
          <p:cNvPr id="4098" name="Picture 2" descr="C:\Documents and Settings\workstation\Local Settings\Temp\Temporary Internet Files\Content.IE5\DU5F77AY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83328"/>
            <a:ext cx="1752600" cy="2070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Remember, you must complete a minimum of 15 hours (20 hours to eligible for Outstanding) on the project with at least half of the hours spent working and not planning the project</a:t>
            </a:r>
            <a:endParaRPr lang="en-US" dirty="0" smtClean="0"/>
          </a:p>
          <a:p>
            <a:pPr lvl="1"/>
            <a:r>
              <a:rPr lang="en-US" dirty="0" smtClean="0"/>
              <a:t>Example: With a 15 hour project, 8 hours must be spent on the project with a maximum of 7 hours planning the project. </a:t>
            </a:r>
          </a:p>
          <a:p>
            <a:pPr lvl="1"/>
            <a:r>
              <a:rPr lang="en-US" dirty="0" smtClean="0"/>
              <a:t>You may not work on your project during school hours or while school is in session.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Requirement</a:t>
            </a:r>
            <a:endParaRPr lang="en-US" dirty="0"/>
          </a:p>
        </p:txBody>
      </p:sp>
      <p:pic>
        <p:nvPicPr>
          <p:cNvPr id="3074" name="Picture 2" descr="C:\Documents and Settings\workstation\Local Settings\Temp\Temporary Internet Files\Content.IE5\8TYG2ELJ\MP9004006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209" y="4793209"/>
            <a:ext cx="2064791" cy="206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latin typeface="Arial Black" pitchFamily="34" charset="0"/>
              </a:rPr>
              <a:t>Projects that include fund raising:</a:t>
            </a:r>
          </a:p>
          <a:p>
            <a:pPr lvl="1"/>
            <a:r>
              <a:rPr lang="en-US" dirty="0" smtClean="0"/>
              <a:t>Too dependent on your ability to </a:t>
            </a:r>
          </a:p>
          <a:p>
            <a:pPr lvl="1">
              <a:buNone/>
            </a:pPr>
            <a:r>
              <a:rPr lang="en-US" dirty="0" smtClean="0"/>
              <a:t>    market your project</a:t>
            </a:r>
          </a:p>
          <a:p>
            <a:pPr lvl="1"/>
            <a:r>
              <a:rPr lang="en-US" dirty="0" smtClean="0"/>
              <a:t>Too dependent on who shows up and how much they give</a:t>
            </a:r>
          </a:p>
          <a:p>
            <a:pPr lvl="1"/>
            <a:r>
              <a:rPr lang="en-US" dirty="0" smtClean="0"/>
              <a:t>Students often spend more money than they make!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latin typeface="Arial Black" pitchFamily="34" charset="0"/>
              </a:rPr>
              <a:t>Projects dependent on good weather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latin typeface="Arial Black" pitchFamily="34" charset="0"/>
              </a:rPr>
              <a:t>Projects that take place in March</a:t>
            </a:r>
          </a:p>
          <a:p>
            <a:pPr lvl="1"/>
            <a:r>
              <a:rPr lang="en-US" dirty="0" smtClean="0"/>
              <a:t>This cuts too close to the presentation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Pitfalls To Avoid</a:t>
            </a:r>
            <a:endParaRPr lang="en-US" dirty="0"/>
          </a:p>
        </p:txBody>
      </p:sp>
      <p:pic>
        <p:nvPicPr>
          <p:cNvPr id="7173" name="Picture 5" descr="C:\Documents and Settings\workstation\Local Settings\Temp\Temporary Internet Files\Content.IE5\DU5F77AY\MC9002807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1800763" cy="2151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Take a talent, skill, or passion that you have and find  someone in the community that needs your help in that area.                                           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Find a community organization that needs help and offer your services in an area that will showcase your talents and abilities.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Identify a skill you would like to learn and find someone in the community who would benefit from you learning that new skill.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  <a:p>
            <a:pPr marL="880110" lvl="1" indent="-51435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Approaches:</a:t>
            </a:r>
            <a:endParaRPr lang="en-US" dirty="0"/>
          </a:p>
        </p:txBody>
      </p:sp>
      <p:pic>
        <p:nvPicPr>
          <p:cNvPr id="8199" name="Picture 7" descr="C:\Documents and Settings\workstation\Local Settings\Temp\Temporary Internet Files\Content.IE5\8TYG2ELJ\MC9003908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1825142" cy="136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Organize an Event or Group</a:t>
            </a:r>
          </a:p>
          <a:p>
            <a:pPr lvl="1"/>
            <a:r>
              <a:rPr lang="en-US" dirty="0" smtClean="0"/>
              <a:t>Directing the play </a:t>
            </a:r>
            <a:r>
              <a:rPr lang="en-US" i="1" dirty="0" smtClean="0"/>
              <a:t>Steele Magnolias</a:t>
            </a:r>
            <a:endParaRPr lang="en-US" dirty="0" smtClean="0"/>
          </a:p>
          <a:p>
            <a:pPr lvl="1"/>
            <a:r>
              <a:rPr lang="en-US" dirty="0" smtClean="0"/>
              <a:t>Coordinated mission projects for church</a:t>
            </a:r>
          </a:p>
          <a:p>
            <a:pPr lvl="1"/>
            <a:r>
              <a:rPr lang="en-US" dirty="0" smtClean="0"/>
              <a:t>Teen mom support group</a:t>
            </a:r>
          </a:p>
          <a:p>
            <a:pPr lvl="1"/>
            <a:r>
              <a:rPr lang="en-US" dirty="0" smtClean="0"/>
              <a:t>Update/clean track equipment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Organized Senior Project fair at CNHS ***</a:t>
            </a:r>
          </a:p>
          <a:p>
            <a:pPr lvl="1"/>
            <a:r>
              <a:rPr lang="en-US" dirty="0" smtClean="0"/>
              <a:t>Brought Invisible Children of Uganda to CNHS</a:t>
            </a:r>
          </a:p>
          <a:p>
            <a:pPr lvl="1"/>
            <a:r>
              <a:rPr lang="en-US" dirty="0" smtClean="0"/>
              <a:t>Organized Angel Tree Christmas gifts at church</a:t>
            </a:r>
          </a:p>
          <a:p>
            <a:pPr lvl="1"/>
            <a:r>
              <a:rPr lang="en-US" dirty="0" smtClean="0"/>
              <a:t>Organized book drive at St. B’s for BCPL</a:t>
            </a:r>
          </a:p>
          <a:p>
            <a:pPr lvl="1"/>
            <a:r>
              <a:rPr lang="en-US" dirty="0" smtClean="0"/>
              <a:t>Art for the elderly at Keepsake Village</a:t>
            </a:r>
          </a:p>
          <a:p>
            <a:pPr lvl="1"/>
            <a:r>
              <a:rPr lang="en-US" dirty="0" smtClean="0"/>
              <a:t>Clean Your Closet for Orphan Grain Train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Examples</a:t>
            </a:r>
            <a:endParaRPr lang="en-US" dirty="0"/>
          </a:p>
        </p:txBody>
      </p:sp>
      <p:pic>
        <p:nvPicPr>
          <p:cNvPr id="9218" name="Picture 2" descr="C:\Documents and Settings\workstation\Local Settings\Temp\Temporary Internet Files\Content.IE5\DU5F77AY\MC9002972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latin typeface="Arial Black" pitchFamily="34" charset="0"/>
              </a:rPr>
              <a:t>Construct or Build</a:t>
            </a:r>
          </a:p>
          <a:p>
            <a:pPr lvl="1"/>
            <a:r>
              <a:rPr lang="en-US" dirty="0" smtClean="0"/>
              <a:t>Create a website for a community organization</a:t>
            </a:r>
          </a:p>
          <a:p>
            <a:pPr lvl="1"/>
            <a:r>
              <a:rPr lang="en-US" dirty="0" smtClean="0"/>
              <a:t>Repair or improve an existing school facility</a:t>
            </a:r>
          </a:p>
          <a:p>
            <a:pPr lvl="1"/>
            <a:r>
              <a:rPr lang="en-US" dirty="0" smtClean="0"/>
              <a:t>Build a flight cage for Utopia Wildlife</a:t>
            </a:r>
          </a:p>
          <a:p>
            <a:pPr lvl="1"/>
            <a:r>
              <a:rPr lang="en-US" dirty="0" smtClean="0"/>
              <a:t>Create social media connection for a local mission</a:t>
            </a:r>
          </a:p>
          <a:p>
            <a:pPr lvl="1"/>
            <a:r>
              <a:rPr lang="en-US" dirty="0" smtClean="0"/>
              <a:t>Design poster/advertising for community event</a:t>
            </a:r>
          </a:p>
          <a:p>
            <a:pPr lvl="1"/>
            <a:r>
              <a:rPr lang="en-US" dirty="0" smtClean="0"/>
              <a:t>Create </a:t>
            </a:r>
            <a:r>
              <a:rPr lang="en-US" dirty="0" smtClean="0"/>
              <a:t>video/PP </a:t>
            </a:r>
            <a:r>
              <a:rPr lang="en-US" dirty="0" smtClean="0"/>
              <a:t>for freshman orientation at CNHS</a:t>
            </a:r>
          </a:p>
          <a:p>
            <a:pPr lvl="1"/>
            <a:r>
              <a:rPr lang="en-US" dirty="0" smtClean="0"/>
              <a:t>Repair basketball goal in local apartment complex</a:t>
            </a:r>
          </a:p>
          <a:p>
            <a:pPr lvl="1"/>
            <a:r>
              <a:rPr lang="en-US" dirty="0" smtClean="0"/>
              <a:t>Convert closet into a bathroom for local organization</a:t>
            </a:r>
          </a:p>
          <a:p>
            <a:pPr lvl="1"/>
            <a:r>
              <a:rPr lang="en-US" dirty="0" smtClean="0"/>
              <a:t>Complete home maintenance for two elderly families</a:t>
            </a:r>
          </a:p>
          <a:p>
            <a:pPr lvl="1"/>
            <a:r>
              <a:rPr lang="en-US" dirty="0" smtClean="0"/>
              <a:t>Create a history scrapbook for CNHS gymnastics</a:t>
            </a:r>
          </a:p>
          <a:p>
            <a:pPr lvl="1"/>
            <a:r>
              <a:rPr lang="en-US" dirty="0" smtClean="0"/>
              <a:t>Provide routine auto maintenance for low               income families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Examples</a:t>
            </a:r>
            <a:endParaRPr lang="en-US" dirty="0"/>
          </a:p>
        </p:txBody>
      </p:sp>
      <p:pic>
        <p:nvPicPr>
          <p:cNvPr id="10254" name="Picture 14" descr="C:\Documents and Settings\workstation\Local Settings\Temp\Temporary Internet Files\Content.IE5\GX6OOUMW\MC9000787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26550"/>
            <a:ext cx="1828800" cy="1731450"/>
          </a:xfrm>
          <a:prstGeom prst="rect">
            <a:avLst/>
          </a:prstGeom>
          <a:noFill/>
        </p:spPr>
      </p:pic>
      <p:pic>
        <p:nvPicPr>
          <p:cNvPr id="10255" name="Picture 15" descr="C:\Documents and Settings\workstation\Local Settings\Temp\Temporary Internet Files\Content.IE5\VLUVH12X\MC9002331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1880857" cy="2217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Coach/Teach</a:t>
            </a:r>
          </a:p>
          <a:p>
            <a:pPr lvl="1"/>
            <a:r>
              <a:rPr lang="en-US" dirty="0" smtClean="0"/>
              <a:t>Mentor 4</a:t>
            </a:r>
            <a:r>
              <a:rPr lang="en-US" baseline="30000" dirty="0" smtClean="0"/>
              <a:t>th</a:t>
            </a:r>
            <a:r>
              <a:rPr lang="en-US" dirty="0" smtClean="0"/>
              <a:t> graders in a math after school program</a:t>
            </a:r>
          </a:p>
          <a:p>
            <a:pPr lvl="1"/>
            <a:r>
              <a:rPr lang="en-US" dirty="0" smtClean="0"/>
              <a:t>Teach special needs class to build cardboard boat </a:t>
            </a:r>
          </a:p>
          <a:p>
            <a:pPr lvl="1"/>
            <a:r>
              <a:rPr lang="en-US" dirty="0" smtClean="0"/>
              <a:t>Teach Chinese to a Girl Scout Troop</a:t>
            </a:r>
          </a:p>
          <a:p>
            <a:pPr lvl="1"/>
            <a:r>
              <a:rPr lang="en-US" dirty="0" smtClean="0"/>
              <a:t>Free clarinet classes to middle school musicians</a:t>
            </a:r>
          </a:p>
          <a:p>
            <a:pPr lvl="1"/>
            <a:r>
              <a:rPr lang="en-US" dirty="0" smtClean="0"/>
              <a:t>Teach a three day journalism workshop</a:t>
            </a:r>
          </a:p>
          <a:p>
            <a:pPr lvl="1"/>
            <a:r>
              <a:rPr lang="en-US" dirty="0" smtClean="0"/>
              <a:t>Teach dance at Foundation For Youth</a:t>
            </a:r>
          </a:p>
          <a:p>
            <a:pPr lvl="1"/>
            <a:r>
              <a:rPr lang="en-US" dirty="0" smtClean="0"/>
              <a:t>Teach pottery at Busy Bees Academy</a:t>
            </a:r>
          </a:p>
          <a:p>
            <a:pPr lvl="1"/>
            <a:r>
              <a:rPr lang="en-US" dirty="0" smtClean="0"/>
              <a:t>Coach 12 yr old volleyball team to combat obesity</a:t>
            </a:r>
          </a:p>
          <a:p>
            <a:pPr lvl="1"/>
            <a:r>
              <a:rPr lang="en-US" dirty="0" smtClean="0"/>
              <a:t>Coach soccer for physically disabled kids</a:t>
            </a:r>
          </a:p>
          <a:p>
            <a:pPr lvl="1"/>
            <a:r>
              <a:rPr lang="en-US" dirty="0" smtClean="0"/>
              <a:t>Coach a cheer squad at Parkside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Examples</a:t>
            </a:r>
            <a:endParaRPr lang="en-US" dirty="0"/>
          </a:p>
        </p:txBody>
      </p:sp>
      <p:pic>
        <p:nvPicPr>
          <p:cNvPr id="11268" name="Picture 4" descr="C:\Documents and Settings\workstation\Local Settings\Temp\Temporary Internet Files\Content.IE5\VLUVH12X\MC9001993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754" y="5171038"/>
            <a:ext cx="2666246" cy="1686962"/>
          </a:xfrm>
          <a:prstGeom prst="rect">
            <a:avLst/>
          </a:prstGeom>
          <a:noFill/>
        </p:spPr>
      </p:pic>
      <p:pic>
        <p:nvPicPr>
          <p:cNvPr id="11269" name="Picture 5" descr="C:\Documents and Settings\workstation\Local Settings\Temp\Temporary Internet Files\Content.IE5\GX6OOUMW\MC9002889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2876550" cy="1898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90872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 Black" pitchFamily="34" charset="0"/>
              </a:rPr>
              <a:t>Learn a New Skill &amp; Teach/Demonstrate to Others</a:t>
            </a:r>
          </a:p>
          <a:p>
            <a:pPr>
              <a:buNone/>
            </a:pPr>
            <a:endParaRPr lang="en-US" sz="2400" dirty="0" smtClean="0">
              <a:latin typeface="Arial Black" pitchFamily="34" charset="0"/>
            </a:endParaRPr>
          </a:p>
          <a:p>
            <a:pPr lvl="1"/>
            <a:r>
              <a:rPr lang="en-US" b="1" dirty="0" smtClean="0"/>
              <a:t>Examples</a:t>
            </a:r>
            <a:r>
              <a:rPr lang="en-US" dirty="0" smtClean="0"/>
              <a:t>:  Learn to quilt, play a musical instrument,    </a:t>
            </a:r>
            <a:r>
              <a:rPr lang="en-US" dirty="0" err="1" smtClean="0"/>
              <a:t>kickbox</a:t>
            </a:r>
            <a:r>
              <a:rPr lang="en-US" dirty="0" smtClean="0"/>
              <a:t>, lose weight, train for a 5K for the first time, etc.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After learning the skill, teach, demonstrate, or donate your newly learned skill in the community.  </a:t>
            </a:r>
            <a:r>
              <a:rPr lang="en-US" b="1" dirty="0" smtClean="0"/>
              <a:t>Examples</a:t>
            </a:r>
            <a:r>
              <a:rPr lang="en-US" dirty="0" smtClean="0"/>
              <a:t>:</a:t>
            </a:r>
          </a:p>
          <a:p>
            <a:pPr lvl="2"/>
            <a:r>
              <a:rPr lang="en-US" sz="2200" dirty="0" smtClean="0"/>
              <a:t>Donate your quilt to the elderly</a:t>
            </a:r>
          </a:p>
          <a:p>
            <a:pPr lvl="2"/>
            <a:r>
              <a:rPr lang="en-US" sz="2200" dirty="0" smtClean="0"/>
              <a:t>Play your instrument during a church service</a:t>
            </a:r>
          </a:p>
          <a:p>
            <a:pPr lvl="2"/>
            <a:r>
              <a:rPr lang="en-US" sz="2200" dirty="0" smtClean="0"/>
              <a:t>Run in a charity 5K and collect pledges for the charity</a:t>
            </a:r>
          </a:p>
          <a:p>
            <a:pPr lvl="2"/>
            <a:r>
              <a:rPr lang="en-US" sz="2200" dirty="0" smtClean="0"/>
              <a:t>Teach a group of preschoolers the basics of kickboxing</a:t>
            </a:r>
          </a:p>
          <a:p>
            <a:pPr lvl="2"/>
            <a:r>
              <a:rPr lang="en-US" sz="2200" dirty="0" smtClean="0"/>
              <a:t>Mentor an adolescent who wants to lose weight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Examples</a:t>
            </a:r>
            <a:endParaRPr lang="en-US" dirty="0"/>
          </a:p>
        </p:txBody>
      </p:sp>
      <p:pic>
        <p:nvPicPr>
          <p:cNvPr id="12293" name="Picture 5" descr="C:\Documents and Settings\workstation\Local Settings\Temp\Temporary Internet Files\Content.IE5\VLUVH12X\MC9000574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2428"/>
            <a:ext cx="1470026" cy="1465572"/>
          </a:xfrm>
          <a:prstGeom prst="rect">
            <a:avLst/>
          </a:prstGeom>
          <a:noFill/>
        </p:spPr>
      </p:pic>
      <p:pic>
        <p:nvPicPr>
          <p:cNvPr id="12295" name="Picture 7" descr="C:\Documents and Settings\workstation\Local Settings\Temp\Temporary Internet Files\Content.IE5\VLUVH12X\MC9000889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235577"/>
            <a:ext cx="1981200" cy="162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Proposal Brief Form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Extended Proposal Form </a:t>
            </a:r>
            <a:r>
              <a:rPr lang="en-US" sz="2800" dirty="0" smtClean="0"/>
              <a:t>(typed)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Mentor Acceptance Form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Parent Approval of Community Mentor Form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Facility Usage Form </a:t>
            </a:r>
            <a:r>
              <a:rPr lang="en-US" sz="2800" dirty="0" smtClean="0"/>
              <a:t>(if applicable)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 PROJECT PROPOSAL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3333" b="31944"/>
          <a:stretch>
            <a:fillRect/>
          </a:stretch>
        </p:blipFill>
        <p:spPr bwMode="auto">
          <a:xfrm>
            <a:off x="6096000" y="5105400"/>
            <a:ext cx="2644059" cy="162242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 the focus of the project</a:t>
            </a:r>
          </a:p>
          <a:p>
            <a:r>
              <a:rPr lang="en-US" dirty="0" smtClean="0"/>
              <a:t>Define goals to attain by                            project’s completion</a:t>
            </a:r>
          </a:p>
          <a:p>
            <a:r>
              <a:rPr lang="en-US" dirty="0" smtClean="0"/>
              <a:t>Provide a rough outline for project’s completion</a:t>
            </a:r>
          </a:p>
          <a:p>
            <a:r>
              <a:rPr lang="en-US" dirty="0" smtClean="0"/>
              <a:t>Identify expenses</a:t>
            </a:r>
          </a:p>
          <a:p>
            <a:r>
              <a:rPr lang="en-US" dirty="0" smtClean="0"/>
              <a:t>Identify “artifacts” to include in portfolio</a:t>
            </a:r>
          </a:p>
          <a:p>
            <a:r>
              <a:rPr lang="en-US" dirty="0" smtClean="0"/>
              <a:t>Confirm your mentor’s identity</a:t>
            </a:r>
          </a:p>
          <a:p>
            <a:r>
              <a:rPr lang="en-US" dirty="0" smtClean="0"/>
              <a:t>Identify benefit to the community</a:t>
            </a:r>
          </a:p>
          <a:p>
            <a:r>
              <a:rPr lang="en-US" dirty="0" smtClean="0"/>
              <a:t>Identify the “learning stretch” this          project provides you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Purpose of Proposal</a:t>
            </a:r>
            <a:endParaRPr lang="en-US" dirty="0"/>
          </a:p>
        </p:txBody>
      </p:sp>
      <p:pic>
        <p:nvPicPr>
          <p:cNvPr id="13336" name="Picture 24" descr="C:\Documents and Settings\workstation\Local Settings\Temp\Temporary Internet Files\Content.IE5\DU5F77AY\MC9000552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743200"/>
            <a:ext cx="2023694" cy="248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Demonstrate skills learned in high       school through reflection and       application of your expertise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Gain a connection to the community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Apply skills learned in the classroom to the planning and development of your senior project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Purpose of Senior Project</a:t>
            </a:r>
            <a:endParaRPr lang="en-US" sz="4400" dirty="0"/>
          </a:p>
        </p:txBody>
      </p:sp>
      <p:pic>
        <p:nvPicPr>
          <p:cNvPr id="4" name="Picture 20" descr="C:\Documents and Settings\workstation\Local Settings\Temp\Temporary Internet Files\Content.IE5\8TYG2ELJ\MC9002304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645" y="-152400"/>
            <a:ext cx="195275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Clarify your project’s vision</a:t>
            </a:r>
          </a:p>
          <a:p>
            <a:pPr lvl="1"/>
            <a:r>
              <a:rPr lang="en-US" sz="2400" dirty="0" smtClean="0"/>
              <a:t>Complete the first draft of your               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Extended Proposal Form</a:t>
            </a:r>
            <a:endParaRPr lang="en-US" sz="2400" i="1" u="sng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Select your Community Mentor</a:t>
            </a:r>
          </a:p>
          <a:p>
            <a:pPr lvl="1"/>
            <a:r>
              <a:rPr lang="en-US" sz="2400" dirty="0" smtClean="0"/>
              <a:t>Community Mentors must meet the following criteria:</a:t>
            </a:r>
          </a:p>
          <a:p>
            <a:pPr lvl="2"/>
            <a:r>
              <a:rPr lang="en-US" sz="2200" dirty="0" smtClean="0"/>
              <a:t>Must be at least 21 years of age </a:t>
            </a:r>
          </a:p>
          <a:p>
            <a:pPr lvl="2"/>
            <a:r>
              <a:rPr lang="en-US" sz="2200" dirty="0" smtClean="0"/>
              <a:t>Must be knowledgeable or experienced in field of interest </a:t>
            </a:r>
          </a:p>
          <a:p>
            <a:pPr lvl="2"/>
            <a:r>
              <a:rPr lang="en-US" sz="2200" dirty="0" smtClean="0"/>
              <a:t>Parent(s) must sign the parental mentor approval form.  so parent(s) must approve of the mentor.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  </a:t>
            </a:r>
          </a:p>
          <a:p>
            <a:pPr lvl="1">
              <a:buNone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Where To Begin</a:t>
            </a:r>
            <a:endParaRPr lang="en-US" sz="3100" dirty="0"/>
          </a:p>
        </p:txBody>
      </p:sp>
      <p:pic>
        <p:nvPicPr>
          <p:cNvPr id="4" name="Picture 16" descr="C:\Documents and Settings\workstation\Local Settings\Temp\Temporary Internet Files\Content.IE5\GX6OOUMW\MP9003987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714" y="0"/>
            <a:ext cx="206828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Has knowledge/experience in your topic area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Willing and able to provide support and guidance through completion of project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Is a support person, </a:t>
            </a:r>
            <a:r>
              <a:rPr lang="en-US" sz="2800" u="sng" dirty="0" smtClean="0"/>
              <a:t>not</a:t>
            </a:r>
            <a:r>
              <a:rPr lang="en-US" sz="2800" dirty="0" smtClean="0"/>
              <a:t> an organizer, director, or manager. YOU ARE IN THE LEAD!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Recommended you meet with mentor at least five times </a:t>
            </a:r>
            <a:r>
              <a:rPr lang="en-US" sz="1800" dirty="0" smtClean="0"/>
              <a:t>(see suggested meeting agenda handout)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Role of the Mentor</a:t>
            </a:r>
            <a:endParaRPr lang="en-US" sz="6000" dirty="0"/>
          </a:p>
        </p:txBody>
      </p:sp>
      <p:pic>
        <p:nvPicPr>
          <p:cNvPr id="14338" name="Picture 2" descr="C:\Documents and Settings\workstation\Local Settings\Temp\Temporary Internet Files\Content.IE5\8TYG2ELJ\MC9000711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139350"/>
            <a:ext cx="1641695" cy="171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5594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Complete all required paperwork</a:t>
            </a:r>
          </a:p>
          <a:p>
            <a:r>
              <a:rPr lang="en-US" sz="3200" dirty="0" smtClean="0"/>
              <a:t>Get required signatures</a:t>
            </a:r>
          </a:p>
          <a:p>
            <a:r>
              <a:rPr lang="en-US" sz="3200" dirty="0" smtClean="0"/>
              <a:t>Ask for help when needed</a:t>
            </a:r>
          </a:p>
          <a:p>
            <a:pPr lvl="1"/>
            <a:r>
              <a:rPr lang="en-US" sz="2800" dirty="0" smtClean="0"/>
              <a:t>Mentor</a:t>
            </a:r>
          </a:p>
          <a:p>
            <a:pPr lvl="1"/>
            <a:r>
              <a:rPr lang="en-US" sz="2800" dirty="0" smtClean="0"/>
              <a:t>Bull dog Time Teacher (or other teachers)</a:t>
            </a:r>
          </a:p>
          <a:p>
            <a:pPr lvl="1"/>
            <a:r>
              <a:rPr lang="en-US" sz="2800" dirty="0" smtClean="0"/>
              <a:t>Parents</a:t>
            </a:r>
          </a:p>
          <a:p>
            <a:r>
              <a:rPr lang="en-US" sz="3200" b="1" dirty="0" smtClean="0"/>
              <a:t>Present proposal</a:t>
            </a:r>
          </a:p>
          <a:p>
            <a:pPr lvl="1"/>
            <a:r>
              <a:rPr lang="en-US" sz="2800" dirty="0" smtClean="0"/>
              <a:t>During Class</a:t>
            </a:r>
          </a:p>
          <a:p>
            <a:pPr lvl="1"/>
            <a:r>
              <a:rPr lang="en-US" sz="2800" dirty="0" smtClean="0"/>
              <a:t>Deadline for Proposal:  </a:t>
            </a:r>
            <a:r>
              <a:rPr lang="en-US" sz="2800" b="1" u="sng" dirty="0" smtClean="0">
                <a:solidFill>
                  <a:srgbClr val="FF0000"/>
                </a:solidFill>
              </a:rPr>
              <a:t>Aug 28th</a:t>
            </a:r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Present Proposal</a:t>
            </a:r>
            <a:endParaRPr lang="en-US" sz="6000" dirty="0"/>
          </a:p>
        </p:txBody>
      </p:sp>
      <p:pic>
        <p:nvPicPr>
          <p:cNvPr id="15370" name="Picture 10" descr="C:\Documents and Settings\workstation\Local Settings\Temp\Temporary Internet Files\Content.IE5\GX6OOUMW\MC9002312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133600"/>
            <a:ext cx="2514600" cy="1756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Participate in an informal conversation with a panel of two or three teachers</a:t>
            </a:r>
          </a:p>
          <a:p>
            <a:r>
              <a:rPr lang="en-US" dirty="0" smtClean="0"/>
              <a:t>Describe your entire project and plans for completion</a:t>
            </a:r>
          </a:p>
          <a:p>
            <a:r>
              <a:rPr lang="en-US" dirty="0" smtClean="0"/>
              <a:t>Answer the panel’s clarifying questions</a:t>
            </a:r>
          </a:p>
          <a:p>
            <a:r>
              <a:rPr lang="en-US" dirty="0" smtClean="0"/>
              <a:t>Receive Feedback:  Positive aspects and possible areas of improvement</a:t>
            </a:r>
          </a:p>
          <a:p>
            <a:r>
              <a:rPr lang="en-US" dirty="0" smtClean="0"/>
              <a:t>Revise your proposal if necessary                and present revision to your                    panel leader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Format</a:t>
            </a:r>
            <a:endParaRPr lang="en-US" dirty="0"/>
          </a:p>
        </p:txBody>
      </p:sp>
      <p:pic>
        <p:nvPicPr>
          <p:cNvPr id="16390" name="Picture 6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798" y="4243057"/>
            <a:ext cx="2574202" cy="2614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Will be completed in English class during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semester</a:t>
            </a:r>
          </a:p>
          <a:p>
            <a:r>
              <a:rPr lang="en-US" sz="4000" dirty="0" smtClean="0"/>
              <a:t>Must earn a passing grade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4000" dirty="0" smtClean="0"/>
              <a:t>Must keep paper and completed rubric from teacher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Step 3: Research Paper</a:t>
            </a:r>
            <a:endParaRPr lang="en-US" sz="5400" b="1" dirty="0"/>
          </a:p>
        </p:txBody>
      </p:sp>
      <p:pic>
        <p:nvPicPr>
          <p:cNvPr id="2050" name="Picture 2" descr="C:\Documents and Settings\workstation\Local Settings\Temp\Temporary Internet Files\Content.IE5\U28N2AC4\MC9003596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014570"/>
            <a:ext cx="1769364" cy="184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DO IT!</a:t>
            </a:r>
          </a:p>
          <a:p>
            <a:endParaRPr lang="en-US" dirty="0" smtClean="0"/>
          </a:p>
          <a:p>
            <a:r>
              <a:rPr lang="en-US" sz="4400" b="1" dirty="0" smtClean="0"/>
              <a:t>Don’t put it off!</a:t>
            </a:r>
            <a:endParaRPr lang="en-US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Step 4: Complete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2 Different Places</a:t>
            </a:r>
          </a:p>
          <a:p>
            <a:r>
              <a:rPr lang="en-US" sz="4400" dirty="0" smtClean="0"/>
              <a:t>5 hours total </a:t>
            </a:r>
          </a:p>
          <a:p>
            <a:r>
              <a:rPr lang="en-US" sz="4400" dirty="0" smtClean="0"/>
              <a:t>At least 2 hours at each location</a:t>
            </a:r>
          </a:p>
          <a:p>
            <a:r>
              <a:rPr lang="en-US" sz="4400" dirty="0" smtClean="0"/>
              <a:t>2 separate written summaries of 250 words each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Job Shadow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Minimum of 10 total hours  </a:t>
            </a:r>
          </a:p>
          <a:p>
            <a:r>
              <a:rPr lang="en-US" sz="4800" dirty="0" smtClean="0"/>
              <a:t>Can be split among different locations</a:t>
            </a:r>
          </a:p>
          <a:p>
            <a:r>
              <a:rPr lang="en-US" sz="4800" dirty="0" smtClean="0"/>
              <a:t>500 word summary of your experience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Service Learning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3 Ring Binder</a:t>
            </a:r>
          </a:p>
          <a:p>
            <a:r>
              <a:rPr lang="en-US" sz="5400" dirty="0" smtClean="0"/>
              <a:t>Dividers</a:t>
            </a:r>
          </a:p>
          <a:p>
            <a:r>
              <a:rPr lang="en-US" sz="5400" dirty="0" smtClean="0"/>
              <a:t>Bull Dog time teacher check-off sheet </a:t>
            </a:r>
            <a:r>
              <a:rPr lang="en-US" sz="3200" dirty="0" smtClean="0"/>
              <a:t>(I check it off)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Blank Binder Due Monday Aug 17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(35 pts. binder, 15 pts. for dividers)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Portfolio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8-10 minutes speech</a:t>
            </a:r>
          </a:p>
          <a:p>
            <a:r>
              <a:rPr lang="en-US" sz="4000" dirty="0" smtClean="0"/>
              <a:t>Prefer a visual (PowerPoint, poster etc.)</a:t>
            </a:r>
          </a:p>
          <a:p>
            <a:r>
              <a:rPr lang="en-US" sz="4000" dirty="0" smtClean="0"/>
              <a:t>Organized with Introduction, Past (background), Present, Future of your project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Step 5: Presentation</a:t>
            </a:r>
            <a:endParaRPr lang="en-US" sz="4800" dirty="0"/>
          </a:p>
        </p:txBody>
      </p:sp>
      <p:pic>
        <p:nvPicPr>
          <p:cNvPr id="1026" name="Picture 2" descr="C:\Documents and Settings\workstation\Local Settings\Temp\Temporary Internet Files\Content.IE5\6QCEECUM\MC9003656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1781251" cy="1742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Project Information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7886700" cy="535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341" y="2122557"/>
            <a:ext cx="4953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Go to the CNHS Website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Click on “Senior Project” Tab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6854060" y="1397171"/>
            <a:ext cx="990600" cy="683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400000">
            <a:off x="8077200" y="1981200"/>
            <a:ext cx="5334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082660" y="2765196"/>
            <a:ext cx="689740" cy="1143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8297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QUESTIONS?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1881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>
            <a:off x="1981200" y="533400"/>
            <a:ext cx="762000" cy="5715000"/>
          </a:xfrm>
          <a:prstGeom prst="rightBrac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71480" y="3200400"/>
            <a:ext cx="36576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all senior project info on these links!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2286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 Us</a:t>
            </a:r>
          </a:p>
          <a:p>
            <a:endParaRPr lang="en-US" b="1" dirty="0"/>
          </a:p>
          <a:p>
            <a:r>
              <a:rPr lang="en-US" sz="1600" b="1" dirty="0" smtClean="0"/>
              <a:t>Senior Project Coordinator: </a:t>
            </a:r>
            <a:r>
              <a:rPr lang="en-US" sz="1600" dirty="0" smtClean="0"/>
              <a:t>Jennifer Hester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812-376-2419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812-314-3833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 smtClean="0">
                <a:hlinkClick r:id="rId3"/>
              </a:rPr>
              <a:t>hestersj@bcsc.k12.in.us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smtClean="0"/>
              <a:t>Community </a:t>
            </a:r>
            <a:r>
              <a:rPr lang="en-US" sz="1600" b="1" dirty="0" err="1" smtClean="0"/>
              <a:t>Liason</a:t>
            </a:r>
            <a:r>
              <a:rPr lang="en-US" sz="1600" b="1" dirty="0" smtClean="0"/>
              <a:t>: </a:t>
            </a:r>
            <a:r>
              <a:rPr lang="en-US" sz="1600" dirty="0" smtClean="0"/>
              <a:t>	Janet Stephenson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812-376-3108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          	stephensonj@bcsc.k12.in.us</a:t>
            </a:r>
          </a:p>
          <a:p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3"/>
          <a:stretch/>
        </p:blipFill>
        <p:spPr bwMode="auto">
          <a:xfrm>
            <a:off x="-9427" y="-263165"/>
            <a:ext cx="9094509" cy="712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Proposal </a:t>
            </a:r>
          </a:p>
          <a:p>
            <a:r>
              <a:rPr lang="en-US" sz="4800" dirty="0" smtClean="0"/>
              <a:t>Paper</a:t>
            </a:r>
          </a:p>
          <a:p>
            <a:r>
              <a:rPr lang="en-US" sz="4800" dirty="0" smtClean="0"/>
              <a:t>Job Shadowing</a:t>
            </a:r>
          </a:p>
          <a:p>
            <a:r>
              <a:rPr lang="en-US" sz="4800" dirty="0" smtClean="0"/>
              <a:t>Service Learning</a:t>
            </a:r>
          </a:p>
          <a:p>
            <a:r>
              <a:rPr lang="en-US" sz="4800" dirty="0" smtClean="0"/>
              <a:t>Portfolio</a:t>
            </a:r>
          </a:p>
          <a:p>
            <a:r>
              <a:rPr lang="en-US" sz="4800" dirty="0" smtClean="0"/>
              <a:t>Presentation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Requirements</a:t>
            </a:r>
            <a:endParaRPr lang="en-US" sz="6600" b="1" dirty="0"/>
          </a:p>
        </p:txBody>
      </p:sp>
      <p:pic>
        <p:nvPicPr>
          <p:cNvPr id="6" name="Picture 5" descr="graduate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856362"/>
            <a:ext cx="1600200" cy="180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41911"/>
              </p:ext>
            </p:extLst>
          </p:nvPr>
        </p:nvGraphicFramePr>
        <p:xfrm>
          <a:off x="533400" y="1600200"/>
          <a:ext cx="8229600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800600"/>
              </a:tblGrid>
              <a:tr h="9715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January 25-29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Proposal Due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December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Research Paper</a:t>
                      </a:r>
                      <a:r>
                        <a:rPr lang="en-US" sz="3200" baseline="0" dirty="0" smtClean="0"/>
                        <a:t> Due in English Class</a:t>
                      </a:r>
                      <a:endParaRPr lang="en-US" sz="32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March &amp; April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Project Completed &amp;</a:t>
                      </a:r>
                      <a:r>
                        <a:rPr lang="en-US" sz="3200" baseline="0" dirty="0" smtClean="0"/>
                        <a:t> Portfolio Due</a:t>
                      </a:r>
                      <a:endParaRPr lang="en-US" sz="32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December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Presentations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Deadlines: Class of 2016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Accepted on projects that can </a:t>
            </a:r>
            <a:r>
              <a:rPr lang="en-US" u="sng" dirty="0" smtClean="0"/>
              <a:t>ONLY</a:t>
            </a:r>
            <a:r>
              <a:rPr lang="en-US" dirty="0" smtClean="0"/>
              <a:t> be completed during the summer months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Run your idea past Mrs. Hester to see if it qualifies for an early approval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she approves, complete required proposal paperwork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Present early proposal on: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Early Proposals</a:t>
            </a:r>
            <a:endParaRPr lang="en-US" dirty="0"/>
          </a:p>
        </p:txBody>
      </p:sp>
      <p:pic>
        <p:nvPicPr>
          <p:cNvPr id="6150" name="Picture 6" descr="C:\Documents and Settings\workstation\Local Settings\Temp\Temporary Internet Files\Content.IE5\GX6OOUMW\MC9102173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9113" y="5493410"/>
            <a:ext cx="2134887" cy="13645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a project based on your interests, showcasing your knowledge and skills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Choose a project that is a </a:t>
            </a:r>
            <a:r>
              <a:rPr lang="en-US" dirty="0" smtClean="0"/>
              <a:t>“</a:t>
            </a:r>
            <a:r>
              <a:rPr lang="en-US" sz="3200" b="1" dirty="0" smtClean="0"/>
              <a:t>STRECH</a:t>
            </a:r>
            <a:r>
              <a:rPr lang="en-US" dirty="0" smtClean="0"/>
              <a:t>,” </a:t>
            </a:r>
            <a:r>
              <a:rPr lang="en-US" dirty="0" smtClean="0"/>
              <a:t>demonstrating your ability to extend yourself beyond your existing skills and experiences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Take risks, challenge yourself, step outside your comfort zone</a:t>
            </a:r>
          </a:p>
          <a:p>
            <a:endParaRPr lang="en-US" dirty="0" smtClean="0"/>
          </a:p>
          <a:p>
            <a:r>
              <a:rPr lang="en-US" dirty="0" smtClean="0"/>
              <a:t>Find a tie-in with the community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 CHOOSE YOUR PROJECT</a:t>
            </a:r>
            <a:endParaRPr lang="en-US" dirty="0"/>
          </a:p>
        </p:txBody>
      </p:sp>
      <p:pic>
        <p:nvPicPr>
          <p:cNvPr id="5123" name="Picture 3" descr="C:\Documents and Settings\workstation\Local Settings\Temp\Temporary Internet Files\Content.IE5\DU5F77AY\MC9000596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1745590" cy="1928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1634</TotalTime>
  <Words>1201</Words>
  <Application>Microsoft Office PowerPoint</Application>
  <PresentationFormat>On-screen Show (4:3)</PresentationFormat>
  <Paragraphs>211</Paragraphs>
  <Slides>30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The Senior Project</vt:lpstr>
      <vt:lpstr>Purpose of Senior Project</vt:lpstr>
      <vt:lpstr>Senior Project Information</vt:lpstr>
      <vt:lpstr>PowerPoint Presentation</vt:lpstr>
      <vt:lpstr>PowerPoint Presentation</vt:lpstr>
      <vt:lpstr>Requirements</vt:lpstr>
      <vt:lpstr>Deadlines: Class of 2016</vt:lpstr>
      <vt:lpstr>Guidelines for Early Proposals</vt:lpstr>
      <vt:lpstr>STEP 1:  CHOOSE YOUR PROJECT</vt:lpstr>
      <vt:lpstr>ASK YOURSELF…</vt:lpstr>
      <vt:lpstr>Time Requirement</vt:lpstr>
      <vt:lpstr>Pitfalls To Avoid</vt:lpstr>
      <vt:lpstr>Three Approaches:</vt:lpstr>
      <vt:lpstr>Project Examples</vt:lpstr>
      <vt:lpstr>Project Examples</vt:lpstr>
      <vt:lpstr>Project Examples</vt:lpstr>
      <vt:lpstr>Project Examples</vt:lpstr>
      <vt:lpstr>STEP 2:  PROJECT PROPOSAL</vt:lpstr>
      <vt:lpstr>        Purpose of Proposal</vt:lpstr>
      <vt:lpstr>Where To Begin</vt:lpstr>
      <vt:lpstr>Role of the Mentor</vt:lpstr>
      <vt:lpstr>Present Proposal</vt:lpstr>
      <vt:lpstr>Proposal Format</vt:lpstr>
      <vt:lpstr>Step 3: Research Paper</vt:lpstr>
      <vt:lpstr>Step 4: Complete Project</vt:lpstr>
      <vt:lpstr>Job Shadow</vt:lpstr>
      <vt:lpstr>Service Learning</vt:lpstr>
      <vt:lpstr>Portfolio</vt:lpstr>
      <vt:lpstr>Step 5: Presentation</vt:lpstr>
      <vt:lpstr>QUESTIONS?</vt:lpstr>
    </vt:vector>
  </TitlesOfParts>
  <Company>BCSC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Senior Project</dc:title>
  <dc:creator>scottseavers</dc:creator>
  <cp:lastModifiedBy>Scott Seavers</cp:lastModifiedBy>
  <cp:revision>116</cp:revision>
  <cp:lastPrinted>2015-08-04T11:22:09Z</cp:lastPrinted>
  <dcterms:created xsi:type="dcterms:W3CDTF">2012-03-05T18:28:19Z</dcterms:created>
  <dcterms:modified xsi:type="dcterms:W3CDTF">2016-01-04T14:22:41Z</dcterms:modified>
</cp:coreProperties>
</file>